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65" r:id="rId7"/>
    <p:sldId id="264" r:id="rId8"/>
    <p:sldId id="268" r:id="rId9"/>
    <p:sldId id="271" r:id="rId10"/>
    <p:sldId id="269" r:id="rId11"/>
    <p:sldId id="280" r:id="rId12"/>
    <p:sldId id="276" r:id="rId13"/>
    <p:sldId id="275" r:id="rId14"/>
    <p:sldId id="277" r:id="rId15"/>
    <p:sldId id="278" r:id="rId16"/>
    <p:sldId id="263" r:id="rId17"/>
    <p:sldId id="279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734E5-01CD-B525-D198-FA12D76B3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62462A-73F0-F0AE-C899-73E39AC60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18BD48-9334-D6CD-C237-CEDA0549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E2FE7C-647D-E9AE-7BEF-6BE40E4C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34B95A-3559-3420-2EBD-C871AEFB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885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E1A5B5-13D7-123A-CF0A-00065AB6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2A9BA60-AC1E-AD40-57A8-34F1EB2D1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C3C3C5-3203-36EE-9F65-9453B72F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885C83-939B-4881-2011-30FFBE03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61B229-168B-21F8-988B-0F833658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74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C2EF15F-D742-0F47-D5DB-E175BB0AC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194736A-671F-2B49-1011-8FCBB9BC3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F5EEF2-A38A-3232-CAC9-905348EF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6D6C6E-2D7E-36D4-8047-C8B05573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79F947-385F-8D84-E21E-CED0E117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80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2C450C-AA54-541F-ABED-7C754BE5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DBE668-EA56-7892-DDFA-0C368409F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E5F80F-3286-5BB9-F4EE-94A3144A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7F0807-3B27-4D1B-C10D-785AB372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54C866-9723-9F46-6403-66A3CA7D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57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EFC1AE-3FBB-64A7-3A78-1F0F93E6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A83DD62-55E7-9A85-8515-5DAB647AA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85ACC9-4F63-36F0-CE3C-04D7831F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890F1B-3D2E-2628-F092-AFF88FE4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7F6744-6E69-2DED-261F-4C8BD00B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70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87D794-E3ED-CC3C-A000-2F82601E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942CA8-741E-0433-8475-15BCFD0B3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530F852-5EB6-F3EE-0EAF-07C941BE8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569B95E-40CB-4540-C8B1-DC595BC5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AB6F4E-E858-5E3A-AEC4-EAA536BA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7E0249-ED78-674C-6375-B71D1C76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13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483088-7F50-97B0-5EAA-F32C6A23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DFDED7-24A0-96D4-28EA-0A12D9394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316B07-B511-33B1-B822-0ABC4C781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F30F63A-2162-5F78-A67C-D929E3179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799E4FC-0A7B-4D2E-AE7D-26C7C796D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28DA98B-5944-7984-396D-175CCF1C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C3B7558-D444-CCE6-27B7-A449C0F9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9E3C71E-35E1-B5E0-861A-3FF87527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35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CBD386-781E-6D94-D578-A6BF3B14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332395-83AC-F558-CDB9-A8636B0D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398A4F0-3D37-C794-EB2D-15B8727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337AC31-0E53-4A73-DA88-747D0A17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26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86D2F64-A98A-ADC9-F449-3DFDAABA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523B652-2F68-1233-0E24-FF1A384F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107761-9C51-DF22-FDE8-63CD1BAF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81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3771F2-6647-B51B-C9AB-0FD31DB1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E2A39-AB0C-EEEF-B224-AE36C441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E94F18-80A1-47A8-F59D-DEAD970FA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6406FD-0F24-ACF2-7AF7-8B3382EC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A47ED03-4378-E9A5-9930-25B34611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1851E5B-B412-8D52-6C80-215C1289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1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025022-0992-13DC-E601-0845E98A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E969BAB-9F0F-AAEB-039E-9F1F22B29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12C5501-DF58-2A46-6629-9472BB2B8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A79BDE-BBD2-2754-B431-0A4A97C2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7FB0B1-A5EA-5797-4968-0D6DB9F4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ED0E76-3939-7D39-CC61-25EB9344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50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694BF3F-94A7-F573-F29A-1021942B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268AD54-25F2-34BC-B85D-2ADD450CF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1CFDC8-8BD7-433A-9958-A031E6EAB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8D90F-AD7A-407F-A05F-62866B87F460}" type="datetimeFigureOut">
              <a:rPr lang="tr-TR" smtClean="0"/>
              <a:t>1.03.2024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4FE897-DCCF-46D2-AC37-8E8F291F7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1D99F3-A964-7635-4C00-083DFF183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4910E-7E0C-4A18-BDBB-9A660EA43A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kutuphane.trabzon.edu.t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415651-D04A-6B90-B6AB-D6164F68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550435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                        </a:t>
            </a:r>
            <a:r>
              <a:rPr lang="tr-TR" sz="3600" b="1" dirty="0"/>
              <a:t>Trabzon Üniversitesi</a:t>
            </a:r>
            <a:br>
              <a:rPr lang="tr-TR" sz="3600" b="1" dirty="0"/>
            </a:br>
            <a:r>
              <a:rPr lang="tr-TR" sz="3600" b="1" dirty="0"/>
              <a:t>                        Kütüphane ve Dokümantasyon Daire Başkanlığı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F0B994FC-8AE3-A3D9-CBDC-F52D2A9A0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 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/>
              <a:t>2023-2024 AKADEMİK YILINA</a:t>
            </a:r>
          </a:p>
          <a:p>
            <a:pPr marL="0" indent="0" algn="ctr">
              <a:buNone/>
            </a:pPr>
            <a:r>
              <a:rPr lang="tr-TR" sz="4000" b="1" dirty="0"/>
              <a:t>HOŞGELDİNİZ!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01F6EE9-8DDB-44E3-EB72-C68DCBFC6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7" y="983930"/>
            <a:ext cx="985006" cy="8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69851D-16CC-545B-91FF-B14E739B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Katalog Tarama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CBA1B390-67EB-33E9-4E90-9F792F3DFD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764653" cy="4351338"/>
          </a:xfrm>
        </p:spPr>
      </p:pic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2F3EB362-9579-545C-9D11-8D086060E8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1. adım: Kullanıcılarımız katalog tarama bilgisayarına gelerek </a:t>
            </a:r>
            <a:r>
              <a:rPr lang="tr-TR" sz="2000" i="0" dirty="0">
                <a:solidFill>
                  <a:srgbClr val="2C2F34"/>
                </a:solidFill>
                <a:effectLst/>
              </a:rPr>
              <a:t>“</a:t>
            </a:r>
            <a:r>
              <a:rPr lang="tr-TR" sz="2000" dirty="0"/>
              <a:t>Yordam BT</a:t>
            </a:r>
            <a:r>
              <a:rPr lang="tr-TR" sz="2000" i="0" dirty="0">
                <a:solidFill>
                  <a:srgbClr val="2C2F34"/>
                </a:solidFill>
                <a:effectLst/>
              </a:rPr>
              <a:t>” </a:t>
            </a:r>
            <a:r>
              <a:rPr lang="tr-TR" sz="2000" dirty="0"/>
              <a:t> katalog tarama sayfasından </a:t>
            </a:r>
            <a:r>
              <a:rPr lang="tr-TR" sz="2000" i="0" dirty="0">
                <a:solidFill>
                  <a:srgbClr val="2C2F34"/>
                </a:solidFill>
                <a:effectLst/>
              </a:rPr>
              <a:t>“ konu, eser adı, yazar adı…” gibi türlere göre ulaşmak istedikleri eserlerin aramasını yaparlar. </a:t>
            </a:r>
            <a:endParaRPr lang="tr-TR" sz="2000" dirty="0">
              <a:solidFill>
                <a:srgbClr val="2C2F34"/>
              </a:solidFill>
            </a:endParaRPr>
          </a:p>
          <a:p>
            <a:pPr marL="0" indent="0">
              <a:buNone/>
            </a:pPr>
            <a:r>
              <a:rPr lang="tr-TR" sz="2000" i="0" dirty="0">
                <a:solidFill>
                  <a:srgbClr val="2C2F34"/>
                </a:solidFill>
                <a:effectLst/>
              </a:rPr>
              <a:t>2. adım: </a:t>
            </a:r>
            <a:r>
              <a:rPr lang="tr-TR" sz="2000" dirty="0">
                <a:solidFill>
                  <a:srgbClr val="2C2F34"/>
                </a:solidFill>
              </a:rPr>
              <a:t>D</a:t>
            </a:r>
            <a:r>
              <a:rPr lang="tr-TR" sz="2000" i="0" dirty="0">
                <a:solidFill>
                  <a:srgbClr val="2C2F34"/>
                </a:solidFill>
                <a:effectLst/>
              </a:rPr>
              <a:t>ewey sınıflama sistemine göre </a:t>
            </a:r>
            <a:r>
              <a:rPr lang="tr-TR" sz="2000" i="0" dirty="0" err="1">
                <a:solidFill>
                  <a:srgbClr val="2C2F34"/>
                </a:solidFill>
                <a:effectLst/>
              </a:rPr>
              <a:t>kataloglanmış</a:t>
            </a:r>
            <a:r>
              <a:rPr lang="tr-TR" sz="2000" i="0" dirty="0">
                <a:solidFill>
                  <a:srgbClr val="2C2F34"/>
                </a:solidFill>
                <a:effectLst/>
              </a:rPr>
              <a:t> olan eserin yer numarasına bakıp ilgili rafa giderek aradığı materyale ulaşabilirler.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2C2F34"/>
                </a:solidFill>
              </a:rPr>
              <a:t>3. adım: Ödünç-iade bölümünden </a:t>
            </a:r>
            <a:r>
              <a:rPr lang="tr-TR" sz="2000" b="0" i="0" dirty="0">
                <a:solidFill>
                  <a:srgbClr val="404040"/>
                </a:solidFill>
                <a:effectLst/>
              </a:rPr>
              <a:t>kimlik kartlarını göstererek ödünç verilmeyen materyaller hariç istedikleri eseri ödünç alabilirler.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5397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FC5D5F-6736-4D51-B253-9CCD014B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Eduroam</a:t>
            </a:r>
            <a:r>
              <a:rPr lang="tr-TR" b="1" dirty="0"/>
              <a:t> Bağlantı Ayarları</a:t>
            </a:r>
          </a:p>
        </p:txBody>
      </p:sp>
      <p:pic>
        <p:nvPicPr>
          <p:cNvPr id="5" name="İçerik Yer Tutucusu 4" descr="metin, ekran görüntüsü, yazılım, web sayfası içeren bir resim&#10;&#10;Açıklama otomatik olarak oluşturuldu">
            <a:extLst>
              <a:ext uri="{FF2B5EF4-FFF2-40B4-BE49-F238E27FC236}">
                <a16:creationId xmlns:a16="http://schemas.microsoft.com/office/drawing/2014/main" id="{C92D6416-65C9-E66F-1A1B-AB78B1B36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32" y="1825625"/>
            <a:ext cx="6354335" cy="4351338"/>
          </a:xfrm>
        </p:spPr>
      </p:pic>
    </p:spTree>
    <p:extLst>
      <p:ext uri="{BB962C8B-B14F-4D97-AF65-F5344CB8AC3E}">
        <p14:creationId xmlns:p14="http://schemas.microsoft.com/office/powerpoint/2010/main" val="157972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099368-0015-8889-7574-23A3FE8F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Kampüs Dışından Erişim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AFC418-1D1D-BCA9-B2FA-7230B131F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404040"/>
                </a:solidFill>
              </a:rPr>
              <a:t>Kullanıcılarımız elektronik cihazlarının ayarlarını yaparak</a:t>
            </a:r>
            <a:r>
              <a:rPr lang="tr-TR" b="0" i="0" dirty="0">
                <a:solidFill>
                  <a:srgbClr val="404040"/>
                </a:solidFill>
                <a:effectLst/>
              </a:rPr>
              <a:t> VPN(</a:t>
            </a:r>
            <a:r>
              <a:rPr lang="tr-TR" b="1" i="0" dirty="0" err="1">
                <a:solidFill>
                  <a:srgbClr val="404040"/>
                </a:solidFill>
                <a:effectLst/>
              </a:rPr>
              <a:t>virtual</a:t>
            </a:r>
            <a:r>
              <a:rPr lang="tr-TR" b="1" i="0" dirty="0">
                <a:solidFill>
                  <a:srgbClr val="404040"/>
                </a:solidFill>
                <a:effectLst/>
              </a:rPr>
              <a:t> </a:t>
            </a:r>
            <a:r>
              <a:rPr lang="tr-TR" b="1" i="0" dirty="0" err="1">
                <a:solidFill>
                  <a:srgbClr val="404040"/>
                </a:solidFill>
                <a:effectLst/>
              </a:rPr>
              <a:t>private</a:t>
            </a:r>
            <a:r>
              <a:rPr lang="tr-TR" b="1" i="0" dirty="0">
                <a:solidFill>
                  <a:srgbClr val="404040"/>
                </a:solidFill>
                <a:effectLst/>
              </a:rPr>
              <a:t> network) </a:t>
            </a:r>
            <a:r>
              <a:rPr lang="tr-TR" b="0" i="0" dirty="0">
                <a:solidFill>
                  <a:srgbClr val="404040"/>
                </a:solidFill>
                <a:effectLst/>
              </a:rPr>
              <a:t> sanal ağ servisi üzerinden üniversite kütüphanemizde bulunan elektronik bilgi kaynaklarına (</a:t>
            </a:r>
            <a:r>
              <a:rPr lang="tr-TR" b="0" i="0" dirty="0" err="1">
                <a:solidFill>
                  <a:srgbClr val="404040"/>
                </a:solidFill>
                <a:effectLst/>
              </a:rPr>
              <a:t>veritabanları</a:t>
            </a:r>
            <a:r>
              <a:rPr lang="tr-TR" b="0" i="0" dirty="0">
                <a:solidFill>
                  <a:srgbClr val="404040"/>
                </a:solidFill>
                <a:effectLst/>
              </a:rPr>
              <a:t>, e-kitap, e-dergi, e-tez) kampüs dışından erişim sağlayabilmektedir. </a:t>
            </a:r>
          </a:p>
          <a:p>
            <a:pPr marL="0" indent="0">
              <a:buNone/>
            </a:pPr>
            <a:r>
              <a:rPr lang="tr-TR" b="0" i="0" dirty="0">
                <a:solidFill>
                  <a:srgbClr val="404040"/>
                </a:solidFill>
                <a:effectLst/>
              </a:rPr>
              <a:t>Kullanıcılarımızın VPN ayarlarını kolaylıkla yapabilmesi için Bilgi İşlem Daire Başkanlığı'nca hazırlanmış video ve adımlar kütüphanemizin web sayfasında </a:t>
            </a:r>
            <a:r>
              <a:rPr lang="tr-TR" sz="2800" i="0" dirty="0">
                <a:solidFill>
                  <a:srgbClr val="2C2F34"/>
                </a:solidFill>
                <a:effectLst/>
              </a:rPr>
              <a:t>“</a:t>
            </a:r>
            <a:r>
              <a:rPr lang="tr-TR" sz="2800" dirty="0"/>
              <a:t>Kampüs Dışı Erişim</a:t>
            </a:r>
            <a:r>
              <a:rPr lang="tr-TR" sz="2800" i="0" dirty="0">
                <a:solidFill>
                  <a:srgbClr val="2C2F34"/>
                </a:solidFill>
                <a:effectLst/>
              </a:rPr>
              <a:t>” </a:t>
            </a:r>
            <a:r>
              <a:rPr lang="tr-TR" sz="2800" dirty="0"/>
              <a:t> sekmesinde bulunmaktadır.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50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D62F63-699F-DBEE-DE15-21C448F3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Kampüs Dışından Erişim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07B79FD-CB13-3648-20B0-83FE35CB6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96" y="1825625"/>
            <a:ext cx="7371608" cy="4351338"/>
          </a:xfrm>
        </p:spPr>
      </p:pic>
    </p:spTree>
    <p:extLst>
      <p:ext uri="{BB962C8B-B14F-4D97-AF65-F5344CB8AC3E}">
        <p14:creationId xmlns:p14="http://schemas.microsoft.com/office/powerpoint/2010/main" val="145217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C0D243-409D-3004-8E44-7CCB720F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Kütüphane Web Sayfası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767524-1C4B-15C1-51C6-3C10B772E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dirty="0"/>
              <a:t>Kütüphanemiz hakkında tüm bilgilere ulaşabileceğiniz, katalog tarama yapabileceğiniz, elektronik kaynaklara ulaşabileceğiniz, ödünç alınan materyalin süresini uzatma, KİTS ve TÜBESS üzerinden yayın isteği talebi gibi online işlemleri yapabileceğiniz alanımızdır. </a:t>
            </a:r>
          </a:p>
          <a:p>
            <a:pPr marL="0" indent="0">
              <a:buNone/>
            </a:pPr>
            <a:r>
              <a:rPr lang="tr-TR" dirty="0"/>
              <a:t>Kütüphanemize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https://kutuphane.trabzon.edu.tr/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/>
              <a:t>adresinden ulaşılmaktadır.</a:t>
            </a:r>
          </a:p>
        </p:txBody>
      </p:sp>
    </p:spTree>
    <p:extLst>
      <p:ext uri="{BB962C8B-B14F-4D97-AF65-F5344CB8AC3E}">
        <p14:creationId xmlns:p14="http://schemas.microsoft.com/office/powerpoint/2010/main" val="245135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0DA75D-2873-6B95-E266-F2226FC9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Kütüphane Web Sayfası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FBB486A-E39E-087F-103D-0C72DCF30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31" y="1825625"/>
            <a:ext cx="9568938" cy="4351338"/>
          </a:xfrm>
        </p:spPr>
      </p:pic>
    </p:spTree>
    <p:extLst>
      <p:ext uri="{BB962C8B-B14F-4D97-AF65-F5344CB8AC3E}">
        <p14:creationId xmlns:p14="http://schemas.microsoft.com/office/powerpoint/2010/main" val="370810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D12087-4421-A937-25F9-E960D693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Kütüphane Çalışma Saatleri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C78D7B-650B-E168-EABC-91E6F8CCC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 fontAlgn="base">
              <a:buNone/>
            </a:pPr>
            <a:r>
              <a:rPr lang="tr-TR" b="1" i="0" dirty="0">
                <a:solidFill>
                  <a:srgbClr val="404040"/>
                </a:solidFill>
                <a:effectLst/>
                <a:latin typeface="inherit"/>
              </a:rPr>
              <a:t>EĞİTİM-ÖĞRETİM DÖNEMİ</a:t>
            </a:r>
          </a:p>
          <a:p>
            <a:pPr marL="0" indent="0" algn="ctr" rtl="0" fontAlgn="base">
              <a:buNone/>
            </a:pPr>
            <a:r>
              <a:rPr lang="tr-TR" b="0" i="0" dirty="0">
                <a:solidFill>
                  <a:srgbClr val="404040"/>
                </a:solidFill>
                <a:effectLst/>
                <a:latin typeface="Gotham Narrow Book"/>
              </a:rPr>
              <a:t> </a:t>
            </a:r>
            <a:r>
              <a:rPr lang="tr-T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HAFTA İÇİ :  </a:t>
            </a:r>
            <a:r>
              <a:rPr lang="tr-T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08:00 – 22:00</a:t>
            </a: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  <a:p>
            <a:pPr marL="0" indent="0" algn="ctr" rtl="0" fontAlgn="base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HAFTA SONU :  </a:t>
            </a:r>
            <a:r>
              <a:rPr lang="tr-T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09:00 </a:t>
            </a:r>
            <a:r>
              <a:rPr lang="tr-TR">
                <a:solidFill>
                  <a:srgbClr val="FF0000"/>
                </a:solidFill>
                <a:latin typeface="calibri" panose="020F0502020204030204" pitchFamily="34" charset="0"/>
              </a:rPr>
              <a:t>– 22:00</a:t>
            </a: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  <a:p>
            <a:pPr marL="0" indent="0" algn="ctr" rtl="0" fontAlgn="base">
              <a:buNone/>
            </a:pPr>
            <a:r>
              <a:rPr lang="tr-TR" b="0" i="0" dirty="0">
                <a:solidFill>
                  <a:srgbClr val="404040"/>
                </a:solidFill>
                <a:effectLst/>
                <a:latin typeface="Gotham Narrow Book"/>
              </a:rPr>
              <a:t> </a:t>
            </a:r>
            <a:r>
              <a:rPr lang="tr-TR" b="1" dirty="0">
                <a:solidFill>
                  <a:srgbClr val="000000"/>
                </a:solidFill>
                <a:latin typeface="inherit"/>
              </a:rPr>
              <a:t>YAZ TATİL DÖNEMİ</a:t>
            </a: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  <a:p>
            <a:pPr marL="0" indent="0" algn="ctr" rtl="0" fontAlgn="base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HAFTA İÇİ : </a:t>
            </a:r>
            <a:r>
              <a:rPr lang="tr-TR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08:00 – 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17:00</a:t>
            </a: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  <a:p>
            <a:pPr marL="0" indent="0" algn="ctr" rtl="0" fontAlgn="base">
              <a:buNone/>
            </a:pPr>
            <a:r>
              <a:rPr lang="tr-T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HAFTA SONU : 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KAPALI</a:t>
            </a: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  <a:p>
            <a:pPr marL="0" indent="0" algn="ctr" rtl="0" fontAlgn="base">
              <a:buNone/>
            </a:pPr>
            <a:r>
              <a:rPr lang="tr-TR" sz="1800" b="0" i="0" dirty="0">
                <a:solidFill>
                  <a:srgbClr val="404040"/>
                </a:solidFill>
                <a:effectLst/>
                <a:latin typeface="Gotham Narrow Book"/>
              </a:rPr>
              <a:t> </a:t>
            </a:r>
            <a:r>
              <a:rPr lang="tr-TR" sz="1800" b="1" u="sng" dirty="0">
                <a:solidFill>
                  <a:srgbClr val="000000"/>
                </a:solidFill>
              </a:rPr>
              <a:t>Mesai saatleri</a:t>
            </a:r>
            <a:r>
              <a:rPr lang="tr-TR" sz="1800" b="1" i="0" u="sng" dirty="0">
                <a:solidFill>
                  <a:srgbClr val="000000"/>
                </a:solidFill>
                <a:effectLst/>
              </a:rPr>
              <a:t> harici (08:00-17:00) ödünç-iade yapılmamaktadır.</a:t>
            </a:r>
            <a:endParaRPr lang="tr-TR" sz="1800" b="0" i="0" dirty="0">
              <a:solidFill>
                <a:srgbClr val="404040"/>
              </a:solidFill>
              <a:effectLst/>
            </a:endParaRPr>
          </a:p>
          <a:p>
            <a:pPr marL="0" indent="0" algn="ctr" fontAlgn="base">
              <a:buNone/>
            </a:pPr>
            <a:endParaRPr lang="tr-TR" b="0" i="0" dirty="0">
              <a:solidFill>
                <a:srgbClr val="404040"/>
              </a:solidFill>
              <a:effectLst/>
              <a:latin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val="529233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B1A103-690C-3381-FE77-BB3705A9C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b="1" dirty="0"/>
              <a:t>TEŞEKKÜRLER… </a:t>
            </a:r>
          </a:p>
          <a:p>
            <a:pPr marL="0" indent="0" algn="ctr">
              <a:buNone/>
            </a:pPr>
            <a:endParaRPr lang="tr-TR" sz="3600" b="1" dirty="0"/>
          </a:p>
          <a:p>
            <a:pPr marL="0" indent="0" algn="ctr">
              <a:buNone/>
            </a:pPr>
            <a:r>
              <a:rPr lang="tr-TR" sz="3600" b="1" dirty="0"/>
              <a:t>Kütüphane ve Dokümantasyon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15006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58FEA5-0935-D9C6-4162-D725187E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/>
              <a:t>Kütüphanemiz</a:t>
            </a:r>
            <a:endParaRPr lang="tr-TR" b="1" dirty="0"/>
          </a:p>
        </p:txBody>
      </p:sp>
      <p:pic>
        <p:nvPicPr>
          <p:cNvPr id="6" name="İçerik Yer Tutucusu 5" descr="dış mekan, işaret, bina, pencere içeren bir resim&#10;&#10;Açıklama otomatik olarak oluşturuldu">
            <a:extLst>
              <a:ext uri="{FF2B5EF4-FFF2-40B4-BE49-F238E27FC236}">
                <a16:creationId xmlns:a16="http://schemas.microsoft.com/office/drawing/2014/main" id="{A764548C-1867-7D95-F4C3-649677EC2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1825625"/>
            <a:ext cx="6677025" cy="4351338"/>
          </a:xfrm>
        </p:spPr>
      </p:pic>
    </p:spTree>
    <p:extLst>
      <p:ext uri="{BB962C8B-B14F-4D97-AF65-F5344CB8AC3E}">
        <p14:creationId xmlns:p14="http://schemas.microsoft.com/office/powerpoint/2010/main" val="371523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F3A384-BB99-BCC2-37E9-81071926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Ödünç-İade Bölümü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EC003B2-C583-0065-D035-C1439AFF2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5625"/>
            <a:ext cx="6156960" cy="4351338"/>
          </a:xfrm>
        </p:spPr>
      </p:pic>
    </p:spTree>
    <p:extLst>
      <p:ext uri="{BB962C8B-B14F-4D97-AF65-F5344CB8AC3E}">
        <p14:creationId xmlns:p14="http://schemas.microsoft.com/office/powerpoint/2010/main" val="216901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5B74E-94CA-AADC-85D6-BDBBBBC6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Çalışma Salonları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614E90-399D-3641-4CA7-8A62F8E85F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6" y="160774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9577D0C-CCF9-79D2-2B30-09A3373A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34" y="1961511"/>
            <a:ext cx="5368954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5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F8E5C9-141D-9BED-AC29-1BED6744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Kütüphane Tanıtımı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192189-DD12-2D43-D87B-2D721D0C0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Merkez Kütüphane binası 910 m² alanda 2 bilgi kaynakları salonu ve 2 çalışma salonu ile 230 kullanıcıya çalışma alanı ve bilgi hizmeti sunmaktadır.</a:t>
            </a:r>
          </a:p>
          <a:p>
            <a:endParaRPr lang="tr-TR" dirty="0"/>
          </a:p>
          <a:p>
            <a:r>
              <a:rPr lang="tr-TR" dirty="0"/>
              <a:t>Şube Kütüphane binası 825 m² alanda 1 bilgi kaynakları salonu ve 2 çalışma salonu ile 170 kullanıcıya çalışma alanı ve bilgi hizmeti sunmaktadır.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351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B68FFA-5E65-D61D-3F88-3EE40797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Kütüphane Kuralları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D10F1D-0279-9FC7-102A-AA8012C7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b="0" i="0" dirty="0">
                <a:solidFill>
                  <a:srgbClr val="404040"/>
                </a:solidFill>
                <a:effectLst/>
              </a:rPr>
              <a:t>Kütüphane koleksiyonunun güvenliği manyetik kapı kontrol sistemiyle sağlanmaktadır. Gerekli durumlarda, güvenlik görevlisi ya da personel üzerinizi arayabilir ve çantanıza bakabilir.</a:t>
            </a:r>
            <a:br>
              <a:rPr lang="tr-TR" sz="2000" dirty="0"/>
            </a:br>
            <a:endParaRPr lang="tr-TR" sz="2000" b="0" i="0" dirty="0">
              <a:solidFill>
                <a:srgbClr val="404040"/>
              </a:solidFill>
              <a:effectLst/>
            </a:endParaRPr>
          </a:p>
          <a:p>
            <a:r>
              <a:rPr lang="tr-TR" sz="2000" b="0" i="0" dirty="0">
                <a:solidFill>
                  <a:srgbClr val="404040"/>
                </a:solidFill>
                <a:effectLst/>
              </a:rPr>
              <a:t>Kütüphaneye girişte ve ödünç verme işlemleri sırasında kimlik kartı gösterilmesi zorunludur.</a:t>
            </a:r>
            <a:br>
              <a:rPr lang="tr-TR" sz="2000" dirty="0"/>
            </a:br>
            <a:endParaRPr lang="tr-TR" sz="2000" dirty="0">
              <a:solidFill>
                <a:srgbClr val="404040"/>
              </a:solidFill>
            </a:endParaRPr>
          </a:p>
          <a:p>
            <a:r>
              <a:rPr lang="tr-TR" sz="2000" b="0" i="0" dirty="0">
                <a:solidFill>
                  <a:srgbClr val="404040"/>
                </a:solidFill>
                <a:effectLst/>
              </a:rPr>
              <a:t>Kütüphaneye su haricinde yiyecek ve içecek sokulması kesinlikle yasaktır.</a:t>
            </a:r>
          </a:p>
          <a:p>
            <a:pPr marL="0" indent="0">
              <a:buNone/>
            </a:pPr>
            <a:endParaRPr lang="tr-TR" sz="2000" dirty="0">
              <a:solidFill>
                <a:srgbClr val="404040"/>
              </a:solidFill>
            </a:endParaRPr>
          </a:p>
          <a:p>
            <a:r>
              <a:rPr lang="tr-TR" sz="2000" b="0" i="0" dirty="0">
                <a:solidFill>
                  <a:srgbClr val="404040"/>
                </a:solidFill>
                <a:effectLst/>
              </a:rPr>
              <a:t>Kullanıcılar yanlarında bulunan eşyaları korumakla yükümlüdürler. Meydana gelecek çalınma ve kaybolma olaylarından kütüphanemiz sorumlu değildir.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3082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7706E4-A7A6-7EC4-6B89-8B0418346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Ödünç Verme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70F0DBAE-3F89-F502-47B9-862155F794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366020"/>
              </p:ext>
            </p:extLst>
          </p:nvPr>
        </p:nvGraphicFramePr>
        <p:xfrm>
          <a:off x="838200" y="2155970"/>
          <a:ext cx="10515600" cy="2818704"/>
        </p:xfrm>
        <a:graphic>
          <a:graphicData uri="http://schemas.openxmlformats.org/drawingml/2006/table">
            <a:tbl>
              <a:tblPr/>
              <a:tblGrid>
                <a:gridCol w="3446424">
                  <a:extLst>
                    <a:ext uri="{9D8B030D-6E8A-4147-A177-3AD203B41FA5}">
                      <a16:colId xmlns:a16="http://schemas.microsoft.com/office/drawing/2014/main" val="2410938691"/>
                    </a:ext>
                  </a:extLst>
                </a:gridCol>
                <a:gridCol w="2356392">
                  <a:extLst>
                    <a:ext uri="{9D8B030D-6E8A-4147-A177-3AD203B41FA5}">
                      <a16:colId xmlns:a16="http://schemas.microsoft.com/office/drawing/2014/main" val="2190389709"/>
                    </a:ext>
                  </a:extLst>
                </a:gridCol>
                <a:gridCol w="2356392">
                  <a:extLst>
                    <a:ext uri="{9D8B030D-6E8A-4147-A177-3AD203B41FA5}">
                      <a16:colId xmlns:a16="http://schemas.microsoft.com/office/drawing/2014/main" val="2970666880"/>
                    </a:ext>
                  </a:extLst>
                </a:gridCol>
                <a:gridCol w="2356392">
                  <a:extLst>
                    <a:ext uri="{9D8B030D-6E8A-4147-A177-3AD203B41FA5}">
                      <a16:colId xmlns:a16="http://schemas.microsoft.com/office/drawing/2014/main" val="4192108198"/>
                    </a:ext>
                  </a:extLst>
                </a:gridCol>
              </a:tblGrid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>
                          <a:effectLst/>
                          <a:latin typeface="inherit"/>
                        </a:rPr>
                        <a:t>Kullanıcı</a:t>
                      </a:r>
                      <a:endParaRPr lang="tr-TR" sz="16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dirty="0">
                          <a:effectLst/>
                          <a:latin typeface="inherit"/>
                        </a:rPr>
                        <a:t>Adet</a:t>
                      </a:r>
                      <a:endParaRPr lang="tr-TR" sz="1600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>
                          <a:effectLst/>
                          <a:latin typeface="inherit"/>
                        </a:rPr>
                        <a:t>Süre</a:t>
                      </a:r>
                      <a:endParaRPr lang="tr-TR" sz="16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>
                          <a:effectLst/>
                          <a:latin typeface="inherit"/>
                        </a:rPr>
                        <a:t>Süre Uzatma Sayısı</a:t>
                      </a:r>
                      <a:endParaRPr lang="tr-TR" sz="16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40779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Akademik Personel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>
                          <a:effectLst/>
                        </a:rPr>
                        <a:t>5 Kitap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30 gün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2 Uzatma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661904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İdari Personel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5 Kitap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30 gün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2 Uzatma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747531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Doktora Öğrencisi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5 Kitap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30 gün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2 Uzatma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203349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Yüksek Lisans Öğrencisi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5 Kitap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30 gün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2 Uzatma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988819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Lisans ve Önlisans Öğrencisi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3 Kitap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>
                          <a:effectLst/>
                        </a:rPr>
                        <a:t>15 gün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dirty="0">
                          <a:effectLst/>
                        </a:rPr>
                        <a:t>2 Uzatma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6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20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118CE6-4DC8-7538-2BDA-8A4EC1F2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Ödünç Verilmeyecek Materyaller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61D0D8-0D13-0891-BB4A-25530FE4D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Danışma Kaynakları (Ansiklopedi, Sözlük, El kitabı vs.)</a:t>
            </a:r>
          </a:p>
          <a:p>
            <a:r>
              <a:rPr lang="tr-TR" dirty="0"/>
              <a:t>Yazma Eserler</a:t>
            </a:r>
          </a:p>
          <a:p>
            <a:r>
              <a:rPr lang="tr-TR" dirty="0"/>
              <a:t>Tezler</a:t>
            </a:r>
          </a:p>
          <a:p>
            <a:r>
              <a:rPr lang="tr-TR" dirty="0"/>
              <a:t>Süreli Yayınlar</a:t>
            </a:r>
          </a:p>
        </p:txBody>
      </p:sp>
    </p:spTree>
    <p:extLst>
      <p:ext uri="{BB962C8B-B14F-4D97-AF65-F5344CB8AC3E}">
        <p14:creationId xmlns:p14="http://schemas.microsoft.com/office/powerpoint/2010/main" val="312638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195A2D-33F7-BF4F-1899-9F78EBF2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Ceza İşlemleri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3609E6-CCE7-C31F-1D7C-20224DA5E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Ödünç aldığı materyali zamanında iade etmeyen kullanıcı, iade süresinin sonunu izleyen günden itibaren geçen her gün için materyal başına gecikme cezası ödemekle yükümlüdür.</a:t>
            </a:r>
          </a:p>
        </p:txBody>
      </p:sp>
    </p:spTree>
    <p:extLst>
      <p:ext uri="{BB962C8B-B14F-4D97-AF65-F5344CB8AC3E}">
        <p14:creationId xmlns:p14="http://schemas.microsoft.com/office/powerpoint/2010/main" val="213789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480</Words>
  <Application>Microsoft Office PowerPoint</Application>
  <PresentationFormat>Geniş ekran</PresentationFormat>
  <Paragraphs>78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</vt:lpstr>
      <vt:lpstr>Calibri Light</vt:lpstr>
      <vt:lpstr>Gotham Narrow Book</vt:lpstr>
      <vt:lpstr>inherit</vt:lpstr>
      <vt:lpstr>Office Teması</vt:lpstr>
      <vt:lpstr>                        Trabzon Üniversitesi                         Kütüphane ve Dokümantasyon Daire Başkanlığı</vt:lpstr>
      <vt:lpstr>Kütüphanemiz</vt:lpstr>
      <vt:lpstr>Ödünç-İade Bölümü</vt:lpstr>
      <vt:lpstr>Çalışma Salonları</vt:lpstr>
      <vt:lpstr>Kütüphane Tanıtımı</vt:lpstr>
      <vt:lpstr>Kütüphane Kuralları</vt:lpstr>
      <vt:lpstr>Ödünç Verme</vt:lpstr>
      <vt:lpstr>Ödünç Verilmeyecek Materyaller</vt:lpstr>
      <vt:lpstr>Ceza İşlemleri</vt:lpstr>
      <vt:lpstr>Katalog Tarama</vt:lpstr>
      <vt:lpstr>Eduroam Bağlantı Ayarları</vt:lpstr>
      <vt:lpstr>Kampüs Dışından Erişim</vt:lpstr>
      <vt:lpstr>Kampüs Dışından Erişim</vt:lpstr>
      <vt:lpstr>Kütüphane Web Sayfası</vt:lpstr>
      <vt:lpstr>Kütüphane Web Sayfası</vt:lpstr>
      <vt:lpstr>Kütüphane Çalışma Saatleri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Trabzon Üniversitesi                         Kütüphane ve Dokümantasyon Daire Başkanlığı</dc:title>
  <dc:creator>kutuphane</dc:creator>
  <cp:lastModifiedBy>Umut Ali TOSUN</cp:lastModifiedBy>
  <cp:revision>45</cp:revision>
  <dcterms:created xsi:type="dcterms:W3CDTF">2022-09-15T07:01:13Z</dcterms:created>
  <dcterms:modified xsi:type="dcterms:W3CDTF">2024-03-01T12:08:40Z</dcterms:modified>
</cp:coreProperties>
</file>